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4" r:id="rId1"/>
    <p:sldMasterId id="2147483665" r:id="rId2"/>
    <p:sldMasterId id="2147483666" r:id="rId3"/>
  </p:sldMasterIdLst>
  <p:notesMasterIdLst>
    <p:notesMasterId r:id="rId68"/>
  </p:notesMasterIdLst>
  <p:sldIdLst>
    <p:sldId id="256" r:id="rId4"/>
    <p:sldId id="327" r:id="rId5"/>
    <p:sldId id="257" r:id="rId6"/>
    <p:sldId id="258" r:id="rId7"/>
    <p:sldId id="259" r:id="rId8"/>
    <p:sldId id="260" r:id="rId9"/>
    <p:sldId id="318" r:id="rId10"/>
    <p:sldId id="293" r:id="rId11"/>
    <p:sldId id="317" r:id="rId12"/>
    <p:sldId id="320" r:id="rId13"/>
    <p:sldId id="295" r:id="rId14"/>
    <p:sldId id="297" r:id="rId15"/>
    <p:sldId id="307" r:id="rId16"/>
    <p:sldId id="308" r:id="rId17"/>
    <p:sldId id="321" r:id="rId18"/>
    <p:sldId id="298" r:id="rId19"/>
    <p:sldId id="299" r:id="rId20"/>
    <p:sldId id="300" r:id="rId21"/>
    <p:sldId id="301" r:id="rId22"/>
    <p:sldId id="302" r:id="rId23"/>
    <p:sldId id="261" r:id="rId24"/>
    <p:sldId id="323" r:id="rId25"/>
    <p:sldId id="324" r:id="rId26"/>
    <p:sldId id="325" r:id="rId27"/>
    <p:sldId id="262" r:id="rId28"/>
    <p:sldId id="263" r:id="rId29"/>
    <p:sldId id="30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82" r:id="rId40"/>
    <p:sldId id="294" r:id="rId41"/>
    <p:sldId id="336" r:id="rId42"/>
    <p:sldId id="283" r:id="rId43"/>
    <p:sldId id="310" r:id="rId44"/>
    <p:sldId id="311" r:id="rId45"/>
    <p:sldId id="312" r:id="rId46"/>
    <p:sldId id="313" r:id="rId47"/>
    <p:sldId id="309" r:id="rId48"/>
    <p:sldId id="315" r:id="rId49"/>
    <p:sldId id="319" r:id="rId50"/>
    <p:sldId id="316" r:id="rId51"/>
    <p:sldId id="284" r:id="rId52"/>
    <p:sldId id="285" r:id="rId53"/>
    <p:sldId id="326" r:id="rId54"/>
    <p:sldId id="329" r:id="rId55"/>
    <p:sldId id="304" r:id="rId56"/>
    <p:sldId id="286" r:id="rId57"/>
    <p:sldId id="287" r:id="rId58"/>
    <p:sldId id="337" r:id="rId59"/>
    <p:sldId id="334" r:id="rId60"/>
    <p:sldId id="333" r:id="rId61"/>
    <p:sldId id="305" r:id="rId62"/>
    <p:sldId id="289" r:id="rId63"/>
    <p:sldId id="331" r:id="rId64"/>
    <p:sldId id="335" r:id="rId65"/>
    <p:sldId id="306" r:id="rId66"/>
    <p:sldId id="292" r:id="rId6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C92"/>
    <a:srgbClr val="11889C"/>
    <a:srgbClr val="84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71"/>
    <p:restoredTop sz="78398"/>
  </p:normalViewPr>
  <p:slideViewPr>
    <p:cSldViewPr snapToGrid="0" snapToObjects="1">
      <p:cViewPr varScale="1">
        <p:scale>
          <a:sx n="68" d="100"/>
          <a:sy n="68" d="100"/>
        </p:scale>
        <p:origin x="-114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tableStyles" Target="tableStyle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815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286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383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341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34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370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1846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893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15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54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160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911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A few things to note: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Also note – differences in syntax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Also note – your choice will depend on the project, the thing you want to do, the people you're working with, your own background.</a:t>
            </a:r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-US" dirty="0"/>
              <a:t>If you know how to do particular things, know particular concepts – these will transfer to other languages! So you won't be starting from scratch. </a:t>
            </a:r>
            <a:r>
              <a:rPr lang="en-US" dirty="0" err="1"/>
              <a:t>Kinda</a:t>
            </a:r>
            <a:r>
              <a:rPr lang="en-US" dirty="0"/>
              <a:t> like having a grammar under your belt before learning a new language. </a:t>
            </a:r>
          </a:p>
        </p:txBody>
      </p:sp>
    </p:spTree>
    <p:extLst>
      <p:ext uri="{BB962C8B-B14F-4D97-AF65-F5344CB8AC3E}">
        <p14:creationId xmlns:p14="http://schemas.microsoft.com/office/powerpoint/2010/main" val="3717089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673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181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73545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211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867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16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398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929516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602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245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199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509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9915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267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2675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533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9549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/>
              <a:t>Different</a:t>
            </a:r>
            <a:r>
              <a:rPr lang="en-US" sz="1466" baseline="0" dirty="0"/>
              <a:t> variable types only activate in certain parts of a code. Remember the do block with |fruit|? Fruit cease to exist outside that do block. We can organize the access of information in our code. Organization is your best defense against bugs.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3583974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3380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370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One of our case studies works with the DPLA API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8954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3652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0280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0089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0089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7986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3588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016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Use this as an opportunity to describe webscraping – pass in a series of URLS. Using Beautiful Soup, we could take each of these urls and do something with them. Try going back to the command line and typing 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$ curl http://walshbr.com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294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7764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30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4EAFB54-7980-41A8-B151-9D25B292734F}" type="datetimeFigureOut">
              <a:rPr lang="en-US" smtClean="0"/>
              <a:t>6/1/19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2E39F49-DBB2-4036-8144-B35A965EF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06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67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datastructures.html" TargetMode="External"/><Relationship Id="rId4" Type="http://schemas.openxmlformats.org/officeDocument/2006/relationships/hyperlink" Target="https://developers.google.com/edu/python/list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ocs.python.org/3/tutorial/introduction.html%23strings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curatingmenus.org/articles/against-cleanin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www.crummy.com/software/BeautifulSoup/bs4/doc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ssages Image(608439154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789953" y="-504296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Programming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Concepts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II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6604000" y="1096536"/>
            <a:ext cx="2540000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HILT </a:t>
            </a:r>
            <a:r>
              <a:rPr lang="en" dirty="0"/>
              <a:t>201</a:t>
            </a:r>
            <a:r>
              <a:rPr lang="en-US" dirty="0"/>
              <a:t>9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77800"/>
            <a:ext cx="4318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0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some changes made to the first list.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5595555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each number in the first list, with some changes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5962644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We can shorten this! 3 lines in 1: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for item in numbers]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or</a:t>
            </a: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+ 5 for item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4047810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Keep in mind that we can call the current point in the loop anything we want: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[nugget for nugget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1907956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5920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7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+ 5 for item in numbers]</a:t>
            </a: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Quick! Easy! but confusing!</a:t>
            </a:r>
          </a:p>
        </p:txBody>
      </p:sp>
    </p:spTree>
    <p:extLst>
      <p:ext uri="{BB962C8B-B14F-4D97-AF65-F5344CB8AC3E}">
        <p14:creationId xmlns:p14="http://schemas.microsoft.com/office/powerpoint/2010/main" val="166571126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32473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is' + name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34759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 ' + name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Answer: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item for item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name for name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8911289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</p:txBody>
      </p:sp>
    </p:spTree>
    <p:extLst>
      <p:ext uri="{BB962C8B-B14F-4D97-AF65-F5344CB8AC3E}">
        <p14:creationId xmlns:p14="http://schemas.microsoft.com/office/powerpoint/2010/main" val="48944096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5208" y="257466"/>
            <a:ext cx="8287959" cy="9854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Today: Python LEVEL 2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0719" y="1258507"/>
            <a:ext cx="8175182" cy="56339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85763" indent="-385763">
              <a:buFont typeface="+mj-lt"/>
              <a:buAutoNum type="arabicPeriod"/>
            </a:pPr>
            <a:r>
              <a:rPr lang="en-US" dirty="0"/>
              <a:t>Some review </a:t>
            </a:r>
            <a:r>
              <a:rPr lang="en-US" sz="2800" i="1" dirty="0"/>
              <a:t>(always helpful!) </a:t>
            </a:r>
            <a:endParaRPr lang="en-US" sz="3200" i="1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Loops </a:t>
            </a:r>
            <a:r>
              <a:rPr lang="en-US" sz="2800" i="1" dirty="0"/>
              <a:t>(doing things repeatedly!)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Comprehensions </a:t>
            </a:r>
            <a:r>
              <a:rPr lang="en-US" sz="2800" i="1" dirty="0"/>
              <a:t>(more efficient code!)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Conditionals </a:t>
            </a:r>
            <a:r>
              <a:rPr lang="en-US" sz="2800" i="1" dirty="0"/>
              <a:t>(if then!)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Making our own methods </a:t>
            </a:r>
            <a:r>
              <a:rPr lang="en-US" sz="2800" i="1" dirty="0"/>
              <a:t>(reusing code!)</a:t>
            </a:r>
          </a:p>
          <a:p>
            <a:pPr marL="385763" indent="-385763">
              <a:buFont typeface="+mj-lt"/>
              <a:buAutoNum type="arabicPeriod"/>
            </a:pPr>
            <a:endParaRPr lang="en-US" sz="2800" i="1" dirty="0"/>
          </a:p>
          <a:p>
            <a:pPr>
              <a:buNone/>
            </a:pPr>
            <a:endParaRPr lang="en-US" sz="1600" i="1" dirty="0"/>
          </a:p>
          <a:p>
            <a:pPr>
              <a:buNone/>
            </a:pPr>
            <a:r>
              <a:rPr lang="en-US" sz="2800" i="1" dirty="0"/>
              <a:t>…and also: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Practice exercises with our newfound Python powers </a:t>
            </a:r>
            <a:r>
              <a:rPr lang="en-US" sz="2800" i="1" dirty="0"/>
              <a:t>(such power!!)</a:t>
            </a:r>
            <a:endParaRPr lang="en-US" dirty="0"/>
          </a:p>
          <a:p>
            <a:pPr marL="385763" indent="-385763">
              <a:buFont typeface="+mj-lt"/>
              <a:buAutoNum type="arabicPeriod" startAt="6"/>
            </a:pPr>
            <a:endParaRPr lang="en-US" dirty="0"/>
          </a:p>
          <a:p>
            <a:pPr marL="385763" indent="-385763">
              <a:buFont typeface="+mj-lt"/>
              <a:buAutoNum type="arabicPeriod" startAt="6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26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[1,2,3,4,5]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[]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cosmos in </a:t>
            </a: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data.append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(cosmos - 10)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[number - 10 for number in my_list]</a:t>
            </a:r>
          </a:p>
        </p:txBody>
      </p:sp>
    </p:spTree>
    <p:extLst>
      <p:ext uri="{BB962C8B-B14F-4D97-AF65-F5344CB8AC3E}">
        <p14:creationId xmlns:p14="http://schemas.microsoft.com/office/powerpoint/2010/main" val="14673553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of four places you would like to visit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Print out each of those places </a:t>
            </a:r>
            <a:r>
              <a:rPr lang="en" b="1" dirty="0">
                <a:solidFill>
                  <a:srgbClr val="4D4D4D"/>
                </a:solidFill>
              </a:rPr>
              <a:t>using a loop</a:t>
            </a:r>
            <a:endParaRPr lang="en-US" b="1" dirty="0">
              <a:solidFill>
                <a:srgbClr val="4D4D4D"/>
              </a:solidFill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b="1" dirty="0">
              <a:solidFill>
                <a:srgbClr val="4D4D4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Example:</a:t>
            </a:r>
            <a:endParaRPr b="1"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Paris"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Barcelona"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Lima"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Havana"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06888" y="625366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768366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6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Ruby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print(fruit)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910290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194153" y="67547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2151346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6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JavaScript</a:t>
            </a:r>
          </a:p>
          <a:p>
            <a:pPr lvl="0">
              <a:buNone/>
            </a:pPr>
            <a:endParaRPr lang="en-US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 (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 0;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fruits.length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{ 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console.log(fruits[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]);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" sz="16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8817735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9414" y="525158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9414" y="1912347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JavaScript (the way of pain)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 (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 0;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fruits.length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{ 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console.log(fruits[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]);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===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Ruby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print(fruit)</a:t>
            </a: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5092515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Conditional</a:t>
            </a:r>
            <a:r>
              <a:rPr lang="en-US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32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80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if a condition is true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 ==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 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named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/>
              <a:t> that contains the name of the people next to you. Be sure to include your own name.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your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>
                <a:ea typeface="Menlo Regular"/>
                <a:cs typeface="Menlo Regular"/>
              </a:rPr>
              <a:t> </a:t>
            </a:r>
            <a:r>
              <a:rPr lang="en" dirty="0"/>
              <a:t>list, create a conditional that prints "</a:t>
            </a:r>
            <a:r>
              <a:rPr lang="en" dirty="0">
                <a:latin typeface="Menlo Regular"/>
                <a:cs typeface="Menlo Regular"/>
              </a:rPr>
              <a:t>My name is (your name)</a:t>
            </a:r>
            <a:r>
              <a:rPr lang="en" dirty="0"/>
              <a:t>" for your name only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9" y="666119"/>
            <a:ext cx="5525763" cy="552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15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69775" y="270314"/>
            <a:ext cx="8658810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f</a:t>
            </a: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or loops</a:t>
            </a: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: </a:t>
            </a:r>
            <a:r>
              <a:rPr lang="en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ea typeface="arial"/>
                <a:cs typeface="Ubuntu"/>
                <a:sym typeface="arial"/>
              </a:rPr>
              <a:t>for dictionaries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states = {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"VA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"MD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}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code, state in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states.items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print(code + " is the code for " + state)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range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5, 10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0, 10, 2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Fun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with Lists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55496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list.append(item)	</a:t>
            </a:r>
            <a:r>
              <a:rPr lang="en" sz="2400" dirty="0">
                <a:solidFill>
                  <a:srgbClr val="000000"/>
                </a:solidFill>
              </a:rPr>
              <a:t># add item to end of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list.index(item)	</a:t>
            </a:r>
            <a:r>
              <a:rPr lang="en" sz="2400" dirty="0">
                <a:solidFill>
                  <a:srgbClr val="000000"/>
                </a:solidFill>
              </a:rPr>
              <a:t># searches for item &amp; gives its  index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list.remove(item)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00000"/>
                </a:solidFill>
              </a:rPr>
              <a:t># removes first item of that name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ist.reverse</a:t>
            </a:r>
            <a:r>
              <a:rPr lang="en" sz="2400" dirty="0">
                <a:solidFill>
                  <a:srgbClr val="000000"/>
                </a:solidFill>
                <a:ea typeface="Menlo Regular"/>
                <a:cs typeface="Menlo Regular"/>
              </a:rPr>
              <a:t>()</a:t>
            </a:r>
            <a:r>
              <a:rPr lang="en" sz="2400" dirty="0">
                <a:solidFill>
                  <a:srgbClr val="000000"/>
                </a:solidFill>
              </a:rPr>
              <a:t> 		# reverses the order of a list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list)	</a:t>
            </a:r>
            <a:r>
              <a:rPr lang="en" sz="2400" dirty="0">
                <a:solidFill>
                  <a:srgbClr val="000000"/>
                </a:solidFill>
              </a:rPr>
              <a:t>    	# gives number of items in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</a:rPr>
              <a:t>l</a:t>
            </a:r>
            <a:r>
              <a:rPr lang="en" sz="2400" dirty="0">
                <a:solidFill>
                  <a:srgbClr val="000000"/>
                </a:solidFill>
              </a:rPr>
              <a:t>ist.count(item)		# counts number of that item in list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There are </a:t>
            </a:r>
            <a:r>
              <a:rPr lang="en-US" b="1" dirty="0">
                <a:latin typeface="Open Sans"/>
                <a:ea typeface="Open Sans"/>
                <a:cs typeface="Open Sans"/>
                <a:sym typeface="Open Sans"/>
              </a:rPr>
              <a:t>many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more methods and things to do with list! See the </a:t>
            </a:r>
            <a:r>
              <a:rPr lang="en" dirty="0">
                <a:sym typeface="Open Sans"/>
              </a:rPr>
              <a:t>List documentation </a:t>
            </a:r>
            <a:r>
              <a:rPr lang="en" dirty="0">
                <a:sym typeface="Open Sans"/>
                <a:hlinkClick r:id="rId3"/>
              </a:rPr>
              <a:t>here</a:t>
            </a:r>
            <a:r>
              <a:rPr lang="en" dirty="0">
                <a:sym typeface="Open Sans"/>
              </a:rPr>
              <a:t> and </a:t>
            </a:r>
            <a:r>
              <a:rPr lang="en-US" dirty="0">
                <a:sym typeface="Open Sans"/>
                <a:hlinkClick r:id="rId4"/>
              </a:rPr>
              <a:t>here</a:t>
            </a:r>
            <a:r>
              <a:rPr lang="en-US" dirty="0">
                <a:sym typeface="Open Sans"/>
              </a:rPr>
              <a:t>.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ts val="0"/>
              </a:spcBef>
              <a:buNone/>
            </a:pPr>
            <a:endParaRPr dirty="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4447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7200" y="1913086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assignment,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equivalence</a:t>
            </a:r>
            <a:r>
              <a:rPr lang="en" dirty="0">
                <a:solidFill>
                  <a:srgbClr val="000000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Python one-liner:</a:t>
            </a:r>
          </a:p>
          <a:p>
            <a:pPr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if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]==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536448" y="358456"/>
            <a:ext cx="8071104" cy="126314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  <a:endParaRPr lang="en" sz="1600" b="0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200" y="2201232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compound conditions.  Remember the "and"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"or" operators?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"Yum!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"cardboard" 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"sand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"Yuck!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"Not bad.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"apple"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not in 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]: </a:t>
            </a:r>
          </a:p>
          <a:p>
            <a:pPr>
              <a:buNone/>
            </a:pP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	print(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Yuck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>
              <a:buNone/>
            </a:pPr>
            <a:endParaRPr sz="24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age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age &lt;=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"baby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and age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"child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adult"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while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continues while a condition is true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like an </a:t>
            </a:r>
            <a:r>
              <a:rPr lang="en" sz="2400" i="1" dirty="0">
                <a:solidFill>
                  <a:schemeClr val="bg2"/>
                </a:solidFill>
                <a:ea typeface="Ubuntu"/>
                <a:sym typeface="Ubuntu"/>
              </a:rPr>
              <a:t>for </a:t>
            </a: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loop with an </a:t>
            </a:r>
            <a:r>
              <a:rPr lang="en" sz="2400" i="1" dirty="0">
                <a:solidFill>
                  <a:srgbClr val="666666"/>
                </a:solidFill>
                <a:ea typeface="Ubuntu"/>
                <a:sym typeface="Ubuntu"/>
              </a:rPr>
              <a:t>if</a:t>
            </a:r>
            <a:endParaRPr lang="en-US" sz="2400" dirty="0">
              <a:solidFill>
                <a:srgbClr val="666666"/>
              </a:solidFill>
              <a:ea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counter 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+=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+=</a:t>
            </a: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shorthand for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counter = counter +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Open Sans"/>
                <a:cs typeface="Menlo Regular"/>
                <a:sym typeface="Open Sans"/>
              </a:rPr>
              <a:t>1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“until”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280416" y="1600199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There is no “do x until y” loop in Python, but </a:t>
            </a:r>
            <a:r>
              <a:rPr lang="en" sz="2200" i="1" dirty="0">
                <a:solidFill>
                  <a:schemeClr val="bg2"/>
                </a:solidFill>
                <a:ea typeface="Ubuntu"/>
                <a:sym typeface="Ubuntu"/>
              </a:rPr>
              <a:t>while </a:t>
            </a: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loops can be modified to continue until a condition is met:</a:t>
            </a:r>
            <a:endParaRPr lang="en-US" sz="2200" i="1" dirty="0">
              <a:solidFill>
                <a:srgbClr val="666666"/>
              </a:solidFill>
              <a:ea typeface="Ubuntu"/>
              <a:sym typeface="Ubuntu"/>
            </a:endParaRPr>
          </a:p>
          <a:p>
            <a:pPr lvl="0">
              <a:buNone/>
            </a:pPr>
            <a:endParaRPr lang="en-US" sz="2200" b="1" dirty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		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True:	 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&lt;=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print(counter)						counter += 1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&gt;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break</a:t>
            </a:r>
            <a:endParaRPr sz="2200" dirty="0"/>
          </a:p>
          <a:p>
            <a:pPr lvl="0" rtl="0">
              <a:spcBef>
                <a:spcPts val="0"/>
              </a:spcBef>
              <a:buNone/>
            </a:pPr>
            <a:endParaRPr sz="2200" dirty="0"/>
          </a:p>
          <a:p>
            <a:pPr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sym typeface="Open Sans"/>
              </a:rPr>
              <a:t>Remember: </a:t>
            </a:r>
            <a:r>
              <a:rPr lang="en" sz="2200" dirty="0">
                <a:solidFill>
                  <a:srgbClr val="FF0000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assignment, </a:t>
            </a:r>
            <a:r>
              <a:rPr lang="en" sz="2200" dirty="0">
                <a:solidFill>
                  <a:srgbClr val="FF0000"/>
                </a:solidFill>
                <a:sym typeface="Open Sans"/>
              </a:rPr>
              <a:t>==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equivalence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8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slice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lphabet =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abcdefghijklmnopqrstuvwxyz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alphabet[2:7]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cdefg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alphabet[-2:]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 = 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list[:-1]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more see the </a:t>
            </a: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  <a:hlinkClick r:id="rId3"/>
              </a:rPr>
              <a:t>documentation!</a:t>
            </a: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Packages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Useful behavior beyond the "basics"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</a:t>
            </a:r>
            <a:r>
              <a:rPr lang="en" dirty="0"/>
              <a:t>Standard Library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Math functions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Everything we've done so far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packages</a:t>
            </a:r>
            <a:endParaRPr lang="en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Just about everything else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Anythin you might not need to use everytime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Installing Packages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How do you get them on your computer?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pip </a:t>
            </a:r>
            <a:r>
              <a:rPr lang="mr-IN" sz="2000" dirty="0"/>
              <a:t>–</a:t>
            </a:r>
            <a:r>
              <a:rPr lang="en-US" sz="2000" dirty="0"/>
              <a:t> stands for “Pip installs packages.” Does what it says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 install </a:t>
            </a:r>
            <a:r>
              <a:rPr lang="en-US" sz="2000" dirty="0" err="1"/>
              <a:t>a_package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Or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pip3 install </a:t>
            </a:r>
            <a:r>
              <a:rPr lang="en-US" sz="2000" dirty="0" err="1"/>
              <a:t>a_different_package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Remember that we have different Python versions! Installing to one won’t install to the other.</a:t>
            </a:r>
            <a:endParaRPr lang="en" sz="20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Then import them in your code with:</a:t>
            </a:r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import </a:t>
            </a:r>
            <a:r>
              <a:rPr lang="en-US" sz="2000" dirty="0" err="1"/>
              <a:t>a_package_name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2266333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Installing Packages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 smtClean="0"/>
              <a:t>For example, NLTK is a text analysis package that isn't loaded by default. To install it </a:t>
            </a:r>
            <a:r>
              <a:rPr lang="mr-IN" sz="2000" dirty="0" smtClean="0"/>
              <a:t>–</a:t>
            </a:r>
            <a:r>
              <a:rPr lang="en-US" sz="2000" dirty="0" smtClean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/>
              <a:t>$ pip install </a:t>
            </a:r>
            <a:r>
              <a:rPr lang="en-US" sz="2000" dirty="0" err="1" smtClean="0"/>
              <a:t>nltk</a:t>
            </a:r>
            <a:endParaRPr lang="en-US" sz="2000" dirty="0" smtClean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/>
              <a:t>or 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/>
              <a:t>$ pip3 install </a:t>
            </a:r>
            <a:r>
              <a:rPr lang="en-US" sz="2000" dirty="0" err="1" smtClean="0"/>
              <a:t>nltk</a:t>
            </a:r>
            <a:endParaRPr lang="en-US" sz="2000" dirty="0" smtClean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/>
              <a:t>then in your program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/>
              <a:t>import </a:t>
            </a:r>
            <a:r>
              <a:rPr lang="en-US" sz="2000" dirty="0" err="1" smtClean="0"/>
              <a:t>nltk</a:t>
            </a:r>
            <a:endParaRPr lang="en-US" sz="2000" dirty="0" smtClean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/>
              <a:t>Note: some packages require additional installations and configurations! The documentation can help.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95391675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List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"kiwi"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"strawberry"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fruits[0] = "kiwi", fruits[1] = "strawberry", etc.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Dictionary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(associative array)</a:t>
            </a: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 =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"VA": "Virginia"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"MD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states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Virginia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Maryland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states["VA"] = "Virginia", states["MD"] = "Maryland"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Organization</a:t>
            </a: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50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code reuse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Methods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Name code (like variables that name strings and numbers)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Take arguments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"Mini-scripts" || "Tiny commands"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Allows for code reuse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Make it easier to debug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add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(x, y):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print(x + y)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add(3, number)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# what the method does!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All methods start with a def.</a:t>
            </a:r>
          </a:p>
        </p:txBody>
      </p:sp>
    </p:spTree>
    <p:extLst>
      <p:ext uri="{BB962C8B-B14F-4D97-AF65-F5344CB8AC3E}">
        <p14:creationId xmlns:p14="http://schemas.microsoft.com/office/powerpoint/2010/main" val="69538966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method_name</a:t>
            </a:r>
            <a:r>
              <a:rPr lang="en-US" dirty="0"/>
              <a:t>()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-nothing happens when you declare a method.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 you have to call it later to execute it.</a:t>
            </a:r>
          </a:p>
        </p:txBody>
      </p:sp>
    </p:spTree>
    <p:extLst>
      <p:ext uri="{BB962C8B-B14F-4D97-AF65-F5344CB8AC3E}">
        <p14:creationId xmlns:p14="http://schemas.microsoft.com/office/powerpoint/2010/main" val="69989689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print("Hi my name is Tony")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dirty="0"/>
              <a:t>print("Hi my name is Brandon")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Ethan")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Maple")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4853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say_hello</a:t>
            </a:r>
            <a:r>
              <a:rPr lang="en-US" dirty="0"/>
              <a:t>(name):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print("Hi my name is " + name)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say_hello</a:t>
            </a:r>
            <a:r>
              <a:rPr lang="en-US" dirty="0"/>
              <a:t>("Brandon")</a:t>
            </a:r>
          </a:p>
        </p:txBody>
      </p:sp>
    </p:spTree>
    <p:extLst>
      <p:ext uri="{BB962C8B-B14F-4D97-AF65-F5344CB8AC3E}">
        <p14:creationId xmlns:p14="http://schemas.microsoft.com/office/powerpoint/2010/main" val="16271651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("Brandon")</a:t>
            </a:r>
          </a:p>
          <a:p>
            <a:pPr marL="3810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("Tony")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("Ethan")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("Maple")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More DRY, but we could do even better! remember our loops?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8147720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30000"/>
              </a:lnSpc>
              <a:buNone/>
            </a:pPr>
            <a:r>
              <a:rPr lang="en-US" sz="2200" dirty="0" err="1"/>
              <a:t>def</a:t>
            </a:r>
            <a:r>
              <a:rPr lang="en-US" sz="2200" dirty="0"/>
              <a:t> </a:t>
            </a:r>
            <a:r>
              <a:rPr lang="en-US" sz="2200" dirty="0" err="1"/>
              <a:t>say_hello</a:t>
            </a:r>
            <a:r>
              <a:rPr lang="en-US" sz="2200" dirty="0"/>
              <a:t>(name):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sz="2200" dirty="0"/>
              <a:t>	print("Hi my name is " + name)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["Brandon", "Tony", "Ethan", "Maple"]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name in names:</a:t>
            </a: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(name)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Pretty clearly separating the data from the use of it. Nice! SO DRY</a:t>
            </a: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0622501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8650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Variable Scope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74319" y="1360827"/>
            <a:ext cx="8668822" cy="50589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a = 0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if a == 0: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still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   </a:t>
            </a: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b = 1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def my_function(c):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local variable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 = 3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Now we call the function, passing the value 7 as the first and only parameter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my_function(7)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a and b still exist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print(a)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print(b)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c and d don't exist anymore -- these statements will give us name errors!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Taken from http://python-textbok.readthedocs.io/en/1.0/Variables_and_Scope.html</a:t>
            </a:r>
            <a:endParaRPr lang="en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6279482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Write your own method!</a:t>
            </a:r>
          </a:p>
          <a:p>
            <a:pPr>
              <a:buNone/>
            </a:pPr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Try to write another method that calls the first method.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Why might you want to do this?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Share with </a:t>
            </a:r>
            <a:r>
              <a:rPr lang="en-US" sz="2400">
                <a:solidFill>
                  <a:srgbClr val="000000"/>
                </a:solidFill>
                <a:sym typeface="Open Sans"/>
              </a:rPr>
              <a:t>your neighbor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6819014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</a:t>
            </a:r>
            <a:r>
              <a:rPr lang="en" sz="2200" b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collection</a:t>
            </a:r>
            <a:r>
              <a:rPr lang="en" sz="22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 </a:t>
            </a:r>
            <a:r>
              <a:rPr lang="en-US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texts and metadata about them. Then, print out information about those texts using a method. </a:t>
            </a: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Example Data for your Collection: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Jane Eyre, 1847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Cane, 1923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Wide Sargasso Sea, 1966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Citizen: An American Lyric, 2014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None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Example output you might aim for: </a:t>
            </a:r>
          </a:p>
          <a:p>
            <a:pPr lvl="0">
              <a:buNone/>
            </a:pPr>
            <a:endParaRPr 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Open Sans"/>
            </a:endParaRPr>
          </a:p>
          <a:p>
            <a:pPr lvl="0">
              <a:buNone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Jane Eyre was published in 1847.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Loops &amp; Iterators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2800" b="0" dirty="0">
              <a:solidFill>
                <a:schemeClr val="bg2">
                  <a:lumMod val="7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repeating yourself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!</a:t>
            </a:r>
          </a:p>
          <a:p>
            <a:pPr lvl="0">
              <a:buNone/>
            </a:pPr>
            <a:endParaRPr lang="en-US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</a:t>
            </a:r>
            <a:r>
              <a:rPr lang="en-US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'k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iwi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fruits[2]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this isn't fun or efficient!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texts = {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"Jane Eyre"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"1847"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"Cane"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"1923"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"Wide Sargasso Sea"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"1966"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"Citizen: An American Lyrics"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"2014"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title, date in </a:t>
            </a:r>
            <a:r>
              <a:rPr lang="en-US" sz="18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texts.items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print(title +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was published in 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+ date)</a:t>
            </a: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Real World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B1E3A7F-ED52-8148-A79A-2335AC9D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86406" cy="57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2607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Looking Ahead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B94CBAB-DED2-BB4C-8073-2E35BA35A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52" y="1540564"/>
            <a:ext cx="7593496" cy="47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7192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99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one is more difficult! So let's just think through it but not code it.  What are the pieces you would need?</a:t>
            </a:r>
          </a:p>
          <a:p>
            <a:pPr lvl="0" rtl="0">
              <a:spcBef>
                <a:spcPts val="0"/>
              </a:spcBef>
              <a:buNone/>
            </a:pPr>
            <a:endParaRPr lang="en"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list containing containing ten words, but make a few of them variant spellings of the same word. Write a program that looks through this list and makes a copy of the original list but with standardized spellings </a:t>
            </a:r>
          </a:p>
          <a:p>
            <a:pPr lvl="0" rtl="0">
              <a:spcBef>
                <a:spcPts val="0"/>
              </a:spcBef>
              <a:buNone/>
            </a:pPr>
            <a:endParaRPr lang="en" sz="1900" dirty="0">
              <a:solidFill>
                <a:srgbClr val="000000"/>
              </a:solidFill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900" dirty="0">
                <a:solidFill>
                  <a:srgbClr val="000000"/>
                </a:solidFill>
                <a:sym typeface="Open Sans"/>
              </a:rPr>
              <a:t>w</a:t>
            </a:r>
            <a:r>
              <a:rPr lang="en" sz="19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ords = ['color','color','colour','amok','amok','amuck','adviser','advisor','adviser','pepper']</a:t>
            </a:r>
          </a:p>
          <a:p>
            <a:pPr lvl="0" rtl="0">
              <a:spcBef>
                <a:spcPts val="0"/>
              </a:spcBef>
              <a:buNone/>
            </a:pPr>
            <a:endParaRPr lang="en" sz="19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900" dirty="0">
                <a:solidFill>
                  <a:srgbClr val="000000"/>
                </a:solidFill>
                <a:sym typeface="Open Sans"/>
              </a:rPr>
              <a:t>c</a:t>
            </a:r>
            <a:r>
              <a:rPr lang="en-US" sz="19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anonical_spellings = ['color','amuck','adviser','pepper']</a:t>
            </a:r>
          </a:p>
          <a:p>
            <a:pPr lvl="0" rtl="0">
              <a:spcBef>
                <a:spcPts val="0"/>
              </a:spcBef>
              <a:buNone/>
            </a:pPr>
            <a:endParaRPr lang="en" sz="19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lang="en" sz="19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Approach</a:t>
            </a:r>
            <a:endParaRPr lang="en" sz="6500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words =  ['color','color','colour','amok','amok','amuck','adviser','advisor','adviser','pepper']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canonical_spellings = ['color','amuck','adviser','pepper']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# could use a dictionary to convert!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mappings = {'colour':'color','amok':'amuck','advisor':'adviser'}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new_list = []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for word in words: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	# 1</a:t>
            </a:r>
            <a:r>
              <a:rPr lang="en-US" sz="1800" dirty="0" smtClean="0">
                <a:solidFill>
                  <a:srgbClr val="000000"/>
                </a:solidFill>
                <a:sym typeface="Open Sans"/>
              </a:rPr>
              <a:t>. if </a:t>
            </a:r>
            <a:r>
              <a:rPr lang="en-US" sz="1800" dirty="0">
                <a:solidFill>
                  <a:srgbClr val="000000"/>
                </a:solidFill>
                <a:sym typeface="Open Sans"/>
              </a:rPr>
              <a:t>word is </a:t>
            </a:r>
            <a:r>
              <a:rPr lang="en-US" sz="1800" dirty="0" smtClean="0">
                <a:solidFill>
                  <a:srgbClr val="000000"/>
                </a:solidFill>
                <a:sym typeface="Open Sans"/>
              </a:rPr>
              <a:t>misspelled add the corrected spelling to the new list.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	</a:t>
            </a:r>
            <a:r>
              <a:rPr lang="en-US" sz="1800" dirty="0" smtClean="0">
                <a:solidFill>
                  <a:srgbClr val="000000"/>
                </a:solidFill>
                <a:sym typeface="Open Sans"/>
              </a:rPr>
              <a:t># 2. otherwise add the standard spelling.</a:t>
            </a:r>
            <a:endParaRPr lang="en-US" sz="1800" dirty="0">
              <a:solidFill>
                <a:srgbClr val="000000"/>
              </a:solidFill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Approach</a:t>
            </a:r>
            <a:endParaRPr lang="en" sz="6500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words =  ['color','color','colour','amok','amok','amuck','adviser','advisor','adviser','pepper']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canonical_spellings = ['color','amuck','adviser','pepper']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# could use a dictionary to convert!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mappings = {'colour':'color','amok':'amuck','advisor':'adviser'}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new_list = []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for word in words: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	# 1</a:t>
            </a:r>
            <a:r>
              <a:rPr lang="en-US" sz="1800" dirty="0" smtClean="0">
                <a:solidFill>
                  <a:srgbClr val="000000"/>
                </a:solidFill>
                <a:sym typeface="Open Sans"/>
              </a:rPr>
              <a:t>. if </a:t>
            </a:r>
            <a:r>
              <a:rPr lang="en-US" sz="1800" dirty="0">
                <a:solidFill>
                  <a:srgbClr val="000000"/>
                </a:solidFill>
                <a:sym typeface="Open Sans"/>
              </a:rPr>
              <a:t>word is </a:t>
            </a:r>
            <a:r>
              <a:rPr lang="en-US" sz="1800" dirty="0" smtClean="0">
                <a:solidFill>
                  <a:srgbClr val="000000"/>
                </a:solidFill>
                <a:sym typeface="Open Sans"/>
              </a:rPr>
              <a:t>misspelled add the corrected spelling to the new list.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	</a:t>
            </a:r>
            <a:r>
              <a:rPr lang="en-US" sz="1800" dirty="0" smtClean="0">
                <a:solidFill>
                  <a:srgbClr val="000000"/>
                </a:solidFill>
                <a:sym typeface="Open Sans"/>
              </a:rPr>
              <a:t># 2. otherwise add the standard spelling.</a:t>
            </a:r>
            <a:endParaRPr lang="en-US" sz="1800" dirty="0">
              <a:solidFill>
                <a:srgbClr val="000000"/>
              </a:solidFill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030731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Approach Cont.</a:t>
            </a:r>
            <a:endParaRPr lang="en" sz="6500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words =  ['color','color','colour','amok','amok','amuck','adviser','advisor','adviser','pepper']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canonical_spellings = ['color','amuck','adviser','pepper']</a:t>
            </a:r>
          </a:p>
          <a:p>
            <a:pPr lvl="0">
              <a:buNone/>
            </a:pPr>
            <a:endParaRPr lang="en-US" sz="17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# could use a dictionary to convert!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mappings = {'colour':'color','amok':'amuck','advisor':'adviser'}</a:t>
            </a:r>
          </a:p>
          <a:p>
            <a:pPr lvl="0">
              <a:buNone/>
            </a:pPr>
            <a:endParaRPr lang="en-US" sz="1700" dirty="0">
              <a:solidFill>
                <a:srgbClr val="000000"/>
              </a:solidFill>
              <a:sym typeface="Open Sans"/>
            </a:endParaRP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sym typeface="Open Sans"/>
              </a:rPr>
              <a:t>new_list = []</a:t>
            </a:r>
            <a:endParaRPr lang="en-US" sz="17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# go over each word and look to see if it exists as a key in the mapping dict.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# the keys are </a:t>
            </a:r>
            <a:r>
              <a:rPr lang="en-US" sz="1700" dirty="0" err="1" smtClean="0">
                <a:solidFill>
                  <a:srgbClr val="000000"/>
                </a:solidFill>
                <a:sym typeface="Open Sans"/>
              </a:rPr>
              <a:t>mispellings</a:t>
            </a:r>
            <a:r>
              <a:rPr lang="en-US" sz="1700" dirty="0" smtClean="0">
                <a:solidFill>
                  <a:srgbClr val="000000"/>
                </a:solidFill>
                <a:sym typeface="Open Sans"/>
              </a:rPr>
              <a:t>. </a:t>
            </a:r>
            <a:r>
              <a:rPr lang="en-US" sz="1700" dirty="0" smtClean="0">
                <a:solidFill>
                  <a:srgbClr val="000000"/>
                </a:solidFill>
                <a:sym typeface="Open Sans"/>
              </a:rPr>
              <a:t>if the </a:t>
            </a:r>
            <a:r>
              <a:rPr lang="en-US" sz="1700" dirty="0">
                <a:solidFill>
                  <a:srgbClr val="000000"/>
                </a:solidFill>
                <a:sym typeface="Open Sans"/>
              </a:rPr>
              <a:t>key </a:t>
            </a:r>
            <a:r>
              <a:rPr lang="en-US" sz="1700" dirty="0" smtClean="0">
                <a:solidFill>
                  <a:srgbClr val="000000"/>
                </a:solidFill>
                <a:sym typeface="Open Sans"/>
              </a:rPr>
              <a:t>exists</a:t>
            </a:r>
            <a:r>
              <a:rPr lang="en-US" sz="1700" dirty="0">
                <a:solidFill>
                  <a:srgbClr val="000000"/>
                </a:solidFill>
                <a:sym typeface="Open Sans"/>
              </a:rPr>
              <a:t>, we know we're on a misspelled word!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# if the key doesn't exist, it's spelled right already. So we can just append that.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for word in words: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	if word in mappings: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		</a:t>
            </a:r>
            <a:r>
              <a:rPr lang="en-US" sz="1700" dirty="0" err="1">
                <a:solidFill>
                  <a:srgbClr val="000000"/>
                </a:solidFill>
                <a:sym typeface="Open Sans"/>
              </a:rPr>
              <a:t>new_list.append</a:t>
            </a:r>
            <a:r>
              <a:rPr lang="en-US" sz="1700" dirty="0" smtClean="0">
                <a:solidFill>
                  <a:srgbClr val="000000"/>
                </a:solidFill>
                <a:sym typeface="Open Sans"/>
              </a:rPr>
              <a:t>(mappings[word])</a:t>
            </a:r>
            <a:endParaRPr lang="en-US" sz="17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	else: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        		new_list.append(word</a:t>
            </a:r>
            <a:r>
              <a:rPr lang="en-US" sz="1700" dirty="0" smtClean="0">
                <a:solidFill>
                  <a:srgbClr val="000000"/>
                </a:solidFill>
                <a:sym typeface="Open Sans"/>
              </a:rPr>
              <a:t>)</a:t>
            </a:r>
          </a:p>
          <a:p>
            <a:pPr lvl="0">
              <a:buNone/>
            </a:pPr>
            <a:endParaRPr lang="en-US" sz="17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print(new_list)</a:t>
            </a:r>
          </a:p>
        </p:txBody>
      </p:sp>
    </p:spTree>
    <p:extLst>
      <p:ext uri="{BB962C8B-B14F-4D97-AF65-F5344CB8AC3E}">
        <p14:creationId xmlns:p14="http://schemas.microsoft.com/office/powerpoint/2010/main" val="112125608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4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Real World Connection - </a:t>
            </a:r>
            <a:br>
              <a:rPr lang="en-US" sz="34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</a:br>
            <a:r>
              <a:rPr lang="en-US" sz="34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Name Disambiguation and Against Cleaning</a:t>
            </a:r>
            <a:endParaRPr lang="en" sz="3400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6E438C4-56B6-B645-B15D-C79B90C51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7066061" cy="44162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92710FB-017D-2D42-8FB4-100B58D4BEC6}"/>
              </a:ext>
            </a:extLst>
          </p:cNvPr>
          <p:cNvSpPr/>
          <p:nvPr/>
        </p:nvSpPr>
        <p:spPr>
          <a:xfrm>
            <a:off x="2505568" y="6256851"/>
            <a:ext cx="4132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4"/>
              </a:rPr>
              <a:t>http://curatingmenus.org/articles/against-cleaning/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275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0600"/>
            <a:ext cx="7620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07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</a:t>
            </a: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lum</a:t>
            </a:r>
          </a:p>
          <a:p>
            <a:pPr lvl="0" rtl="0">
              <a:spcBef>
                <a:spcPts val="0"/>
              </a:spcBef>
              <a:buNone/>
            </a:pPr>
            <a:endParaRPr lang="en-US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Note: indentation matters! Keeps things organized.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Tabs vs Spaces</a:t>
            </a:r>
            <a:endParaRPr lang="en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  <a:endParaRPr lang="en" dirty="0"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We want scrape a number of pages from my blog. In order to do that, we'll need a list of several URLs to point our Python program to. We know the name of each page we are inter</a:t>
            </a:r>
            <a:r>
              <a:rPr lang="en-US" sz="2000" dirty="0">
                <a:solidFill>
                  <a:srgbClr val="000000"/>
                </a:solidFill>
              </a:rPr>
              <a:t>e</a:t>
            </a:r>
            <a:r>
              <a:rPr lang="en" sz="2000" dirty="0">
                <a:solidFill>
                  <a:srgbClr val="000000"/>
                </a:solidFill>
              </a:rPr>
              <a:t>sted in, and we know the top-level domain. Make a new list consisting of all the URLs we want by combining the two. </a:t>
            </a:r>
            <a:br>
              <a:rPr lang="en" sz="2000" dirty="0">
                <a:solidFill>
                  <a:srgbClr val="000000"/>
                </a:solidFill>
              </a:rPr>
            </a:br>
            <a:endParaRPr lang="en-US" sz="2000" dirty="0">
              <a:solidFill>
                <a:srgbClr val="000000"/>
              </a:solidFill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domain = 'http://walshbr.com/'</a:t>
            </a:r>
            <a:endParaRPr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0">
              <a:lnSpc>
                <a:spcPct val="115000"/>
              </a:lnSpc>
              <a:buNone/>
            </a:pPr>
            <a:r>
              <a:rPr lang="en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pages = </a:t>
            </a:r>
            <a:r>
              <a:rPr lang="en-US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['about','blog','pedagogy','projects','cv'</a:t>
            </a:r>
            <a:r>
              <a:rPr lang="en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]</a:t>
            </a:r>
            <a:endParaRPr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0"/>
              </a:spcBef>
              <a:buNone/>
            </a:pPr>
            <a:endParaRPr sz="20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domain = 'http://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walshbr.com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/'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pages = </a:t>
            </a:r>
            <a:r>
              <a:rPr lang="en-US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['about','blog','pedagogy','projects','cv'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]</a:t>
            </a:r>
          </a:p>
          <a:p>
            <a:pPr lvl="0">
              <a:lnSpc>
                <a:spcPct val="115000"/>
              </a:lnSpc>
              <a:buNone/>
            </a:pPr>
            <a:endParaRPr lang="en-US"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urls = []</a:t>
            </a:r>
          </a:p>
          <a:p>
            <a:pPr lvl="0">
              <a:lnSpc>
                <a:spcPct val="115000"/>
              </a:lnSpc>
              <a:buNone/>
            </a:pPr>
            <a:endParaRPr lang="en-US"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for page in pages:</a:t>
            </a: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	url = domain + page</a:t>
            </a: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	urls.append(url)</a:t>
            </a:r>
          </a:p>
          <a:p>
            <a:pPr lvl="0">
              <a:lnSpc>
                <a:spcPct val="115000"/>
              </a:lnSpc>
              <a:buNone/>
            </a:pPr>
            <a:endParaRPr lang="en-US"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urls</a:t>
            </a: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28863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4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Real World Connection - </a:t>
            </a:r>
            <a:br>
              <a:rPr lang="en-US" sz="34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</a:br>
            <a:r>
              <a:rPr lang="en-US" sz="34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Web Scraping</a:t>
            </a:r>
            <a:endParaRPr lang="en" sz="3400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A2D8256-219A-014C-B624-1184FFD8C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5" y="1775010"/>
            <a:ext cx="6992470" cy="43702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0740B9D-836F-FC43-9BFF-412324B11B32}"/>
              </a:ext>
            </a:extLst>
          </p:cNvPr>
          <p:cNvSpPr/>
          <p:nvPr/>
        </p:nvSpPr>
        <p:spPr>
          <a:xfrm>
            <a:off x="2151529" y="6320115"/>
            <a:ext cx="48409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https://www.crummy.com/software/BeautifulSoup/bs4/doc/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2365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7" y="87673"/>
            <a:ext cx="3842526" cy="66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02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57200" y="2576701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for X in Y: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	</a:t>
            </a:r>
            <a:r>
              <a:rPr lang="en-US" sz="3600" dirty="0" err="1"/>
              <a:t>do_a_thing</a:t>
            </a: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Y is the collection you're working with.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X is our name we will give for each individual item as we step over them.</a:t>
            </a: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3020238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5042147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nuggets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Error! Why is that?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51914"/>
      </p:ext>
    </p:extLst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2331</Words>
  <Application>Microsoft Macintosh PowerPoint</Application>
  <PresentationFormat>On-screen Show (4:3)</PresentationFormat>
  <Paragraphs>609</Paragraphs>
  <Slides>64</Slides>
  <Notes>58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Custom Theme</vt:lpstr>
      <vt:lpstr>Custom Theme</vt:lpstr>
      <vt:lpstr>Custom Theme</vt:lpstr>
      <vt:lpstr>Programming Concepts II</vt:lpstr>
      <vt:lpstr>PowerPoint Presentation</vt:lpstr>
      <vt:lpstr>Collections  </vt:lpstr>
      <vt:lpstr>Collections</vt:lpstr>
      <vt:lpstr>Loops &amp; Iterators:</vt:lpstr>
      <vt:lpstr>for loop: Do something repeatedly</vt:lpstr>
      <vt:lpstr>for loop: Do something repeatedly</vt:lpstr>
      <vt:lpstr>for loop: Do something repeatedly</vt:lpstr>
      <vt:lpstr>for loop: Do something repeatedly</vt:lpstr>
      <vt:lpstr>PowerPoint Presentation</vt:lpstr>
      <vt:lpstr>Comprehensions</vt:lpstr>
      <vt:lpstr>Comprehensions</vt:lpstr>
      <vt:lpstr>Comprehensions</vt:lpstr>
      <vt:lpstr>Comprehensions</vt:lpstr>
      <vt:lpstr>PowerPoint Presentation</vt:lpstr>
      <vt:lpstr>Comprehensions</vt:lpstr>
      <vt:lpstr>Comprehensions</vt:lpstr>
      <vt:lpstr>Comprehensions</vt:lpstr>
      <vt:lpstr>Exercise</vt:lpstr>
      <vt:lpstr>Comprehensions</vt:lpstr>
      <vt:lpstr>Exercise</vt:lpstr>
      <vt:lpstr>Loops in Other Languages</vt:lpstr>
      <vt:lpstr>Loops in Other Languages</vt:lpstr>
      <vt:lpstr>Loops in Other Languages</vt:lpstr>
      <vt:lpstr>Conditional:</vt:lpstr>
      <vt:lpstr>Exercise</vt:lpstr>
      <vt:lpstr>PowerPoint Presentation</vt:lpstr>
      <vt:lpstr>for loops: for dictionaries</vt:lpstr>
      <vt:lpstr>range</vt:lpstr>
      <vt:lpstr>Fun with Lists</vt:lpstr>
      <vt:lpstr>Branching: Do something only under certain circumstances</vt:lpstr>
      <vt:lpstr>Branching: Do something only under certain circumstances</vt:lpstr>
      <vt:lpstr>Branching</vt:lpstr>
      <vt:lpstr>while loop</vt:lpstr>
      <vt:lpstr>“until” loop</vt:lpstr>
      <vt:lpstr>slice</vt:lpstr>
      <vt:lpstr>Packages</vt:lpstr>
      <vt:lpstr>Installing Packages</vt:lpstr>
      <vt:lpstr>Installing Packages</vt:lpstr>
      <vt:lpstr>Organization: code reuse</vt:lpstr>
      <vt:lpstr>Methods</vt:lpstr>
      <vt:lpstr>Methods</vt:lpstr>
      <vt:lpstr>Methods</vt:lpstr>
      <vt:lpstr>Methods</vt:lpstr>
      <vt:lpstr>Methods</vt:lpstr>
      <vt:lpstr>Methods</vt:lpstr>
      <vt:lpstr>Variable Scope</vt:lpstr>
      <vt:lpstr>Exercise </vt:lpstr>
      <vt:lpstr>Exercise </vt:lpstr>
      <vt:lpstr>An Answer</vt:lpstr>
      <vt:lpstr>Real World</vt:lpstr>
      <vt:lpstr>Looking Ahead</vt:lpstr>
      <vt:lpstr>PowerPoint Presentation</vt:lpstr>
      <vt:lpstr>Exercise</vt:lpstr>
      <vt:lpstr>An Approach</vt:lpstr>
      <vt:lpstr>An Approach</vt:lpstr>
      <vt:lpstr>An Approach Cont.</vt:lpstr>
      <vt:lpstr>Real World Connection -  Name Disambiguation and Against Cleaning</vt:lpstr>
      <vt:lpstr>PowerPoint Presentation</vt:lpstr>
      <vt:lpstr>Exercise</vt:lpstr>
      <vt:lpstr>An Answer</vt:lpstr>
      <vt:lpstr>Real World Connection -  Web Scraping</vt:lpstr>
      <vt:lpstr>PowerPoint Presentation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II</dc:title>
  <cp:lastModifiedBy>Brandon Walsh</cp:lastModifiedBy>
  <cp:revision>270</cp:revision>
  <dcterms:modified xsi:type="dcterms:W3CDTF">2019-06-01T15:11:48Z</dcterms:modified>
</cp:coreProperties>
</file>